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autoAdjust="0"/>
    <p:restoredTop sz="94673" autoAdjust="0"/>
  </p:normalViewPr>
  <p:slideViewPr>
    <p:cSldViewPr>
      <p:cViewPr varScale="1">
        <p:scale>
          <a:sx n="102" d="100"/>
          <a:sy n="102" d="100"/>
        </p:scale>
        <p:origin x="-240" y="-9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50998DEB-3DDB-4B91-AD86-F0192A9348D7}" type="datetimeFigureOut">
              <a:rPr lang="en-US" smtClean="0"/>
              <a:pPr/>
              <a:t>4/24/2012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71F3AD3-5C24-4DA1-BD4C-1638AE827CD4}"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0998DEB-3DDB-4B91-AD86-F0192A9348D7}" type="datetimeFigureOut">
              <a:rPr lang="en-US" smtClean="0"/>
              <a:pPr/>
              <a:t>4/24/2012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71F3AD3-5C24-4DA1-BD4C-1638AE827CD4}"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0998DEB-3DDB-4B91-AD86-F0192A9348D7}" type="datetimeFigureOut">
              <a:rPr lang="en-US" smtClean="0"/>
              <a:pPr/>
              <a:t>4/24/2012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71F3AD3-5C24-4DA1-BD4C-1638AE827CD4}"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0998DEB-3DDB-4B91-AD86-F0192A9348D7}" type="datetimeFigureOut">
              <a:rPr lang="en-US" smtClean="0"/>
              <a:pPr/>
              <a:t>4/24/2012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71F3AD3-5C24-4DA1-BD4C-1638AE827CD4}"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50998DEB-3DDB-4B91-AD86-F0192A9348D7}" type="datetimeFigureOut">
              <a:rPr lang="en-US" smtClean="0"/>
              <a:pPr/>
              <a:t>4/24/2012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71F3AD3-5C24-4DA1-BD4C-1638AE827CD4}"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50998DEB-3DDB-4B91-AD86-F0192A9348D7}" type="datetimeFigureOut">
              <a:rPr lang="en-US" smtClean="0"/>
              <a:pPr/>
              <a:t>4/24/2012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71F3AD3-5C24-4DA1-BD4C-1638AE827CD4}"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50998DEB-3DDB-4B91-AD86-F0192A9348D7}" type="datetimeFigureOut">
              <a:rPr lang="en-US" smtClean="0"/>
              <a:pPr/>
              <a:t>4/24/2012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71F3AD3-5C24-4DA1-BD4C-1638AE827CD4}"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50998DEB-3DDB-4B91-AD86-F0192A9348D7}" type="datetimeFigureOut">
              <a:rPr lang="en-US" smtClean="0"/>
              <a:pPr/>
              <a:t>4/24/2012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71F3AD3-5C24-4DA1-BD4C-1638AE827CD4}"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0998DEB-3DDB-4B91-AD86-F0192A9348D7}" type="datetimeFigureOut">
              <a:rPr lang="en-US" smtClean="0"/>
              <a:pPr/>
              <a:t>4/24/2012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71F3AD3-5C24-4DA1-BD4C-1638AE827CD4}"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0998DEB-3DDB-4B91-AD86-F0192A9348D7}" type="datetimeFigureOut">
              <a:rPr lang="en-US" smtClean="0"/>
              <a:pPr/>
              <a:t>4/24/2012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71F3AD3-5C24-4DA1-BD4C-1638AE827CD4}"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0998DEB-3DDB-4B91-AD86-F0192A9348D7}" type="datetimeFigureOut">
              <a:rPr lang="en-US" smtClean="0"/>
              <a:pPr/>
              <a:t>4/24/2012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71F3AD3-5C24-4DA1-BD4C-1638AE827CD4}"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0998DEB-3DDB-4B91-AD86-F0192A9348D7}" type="datetimeFigureOut">
              <a:rPr lang="en-US" smtClean="0"/>
              <a:pPr/>
              <a:t>4/24/2012</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71F3AD3-5C24-4DA1-BD4C-1638AE827CD4}"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slideLayout" Target="../slideLayouts/slideLayout2.xml"/><Relationship Id="rId5" Type="http://schemas.openxmlformats.org/officeDocument/2006/relationships/image" Target="../media/image21.jpeg"/><Relationship Id="rId4" Type="http://schemas.openxmlformats.org/officeDocument/2006/relationships/image" Target="../media/image20.jpeg"/></Relationships>
</file>

<file path=ppt/slides/_rels/slide14.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25.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image" Target="../media/image31.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image" Target="../media/image33.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image" Target="../media/image40.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image" Target="../media/image42.jpe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image" Target="../media/image44.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image" Target="../media/image46.jpe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image" Target="../media/image48.jpe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image" Target="../media/image50.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33400" y="457200"/>
            <a:ext cx="7772400" cy="1470025"/>
          </a:xfrm>
        </p:spPr>
        <p:txBody>
          <a:bodyPr/>
          <a:lstStyle/>
          <a:p>
            <a:r>
              <a:rPr lang="en-US" dirty="0" smtClean="0"/>
              <a:t>Andy Warhol</a:t>
            </a:r>
            <a:endParaRPr lang="en-US" dirty="0"/>
          </a:p>
        </p:txBody>
      </p:sp>
      <p:sp>
        <p:nvSpPr>
          <p:cNvPr id="3" name="Subtitle 2"/>
          <p:cNvSpPr>
            <a:spLocks noGrp="1"/>
          </p:cNvSpPr>
          <p:nvPr>
            <p:ph type="subTitle" idx="1"/>
          </p:nvPr>
        </p:nvSpPr>
        <p:spPr>
          <a:xfrm>
            <a:off x="1371600" y="4953000"/>
            <a:ext cx="6400800" cy="685800"/>
          </a:xfrm>
        </p:spPr>
        <p:txBody>
          <a:bodyPr/>
          <a:lstStyle/>
          <a:p>
            <a:r>
              <a:rPr lang="en-US" dirty="0" smtClean="0"/>
              <a:t>1928-1987</a:t>
            </a:r>
            <a:endParaRPr lang="en-US" dirty="0"/>
          </a:p>
        </p:txBody>
      </p:sp>
      <p:pic>
        <p:nvPicPr>
          <p:cNvPr id="4" name="Picture 3" descr="Andy_Warhol_2_0_0_0x0_475x517.jpg"/>
          <p:cNvPicPr>
            <a:picLocks noChangeAspect="1"/>
          </p:cNvPicPr>
          <p:nvPr/>
        </p:nvPicPr>
        <p:blipFill>
          <a:blip r:embed="rId2" cstate="print"/>
          <a:stretch>
            <a:fillRect/>
          </a:stretch>
        </p:blipFill>
        <p:spPr>
          <a:xfrm>
            <a:off x="2895600" y="1524000"/>
            <a:ext cx="3102304" cy="3376613"/>
          </a:xfrm>
          <a:prstGeom prst="rect">
            <a:avLst/>
          </a:prstGeom>
        </p:spPr>
      </p:pic>
      <p:sp>
        <p:nvSpPr>
          <p:cNvPr id="6" name="Rectangle 5"/>
          <p:cNvSpPr/>
          <p:nvPr/>
        </p:nvSpPr>
        <p:spPr>
          <a:xfrm>
            <a:off x="685800" y="4114800"/>
            <a:ext cx="7620000" cy="923330"/>
          </a:xfrm>
          <a:prstGeom prst="rect">
            <a:avLst/>
          </a:prstGeom>
          <a:noFill/>
        </p:spPr>
        <p:txBody>
          <a:bodyPr wrap="squar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en-US" sz="5400" b="1" cap="none"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POP ART</a:t>
            </a:r>
            <a:endParaRPr lang="en-US" sz="5400" b="1" cap="none"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ndy-warhol-01.jpg"/>
          <p:cNvPicPr>
            <a:picLocks noChangeAspect="1"/>
          </p:cNvPicPr>
          <p:nvPr/>
        </p:nvPicPr>
        <p:blipFill>
          <a:blip r:embed="rId2" cstate="print"/>
          <a:stretch>
            <a:fillRect/>
          </a:stretch>
        </p:blipFill>
        <p:spPr>
          <a:xfrm>
            <a:off x="304800" y="838200"/>
            <a:ext cx="4953000" cy="4977765"/>
          </a:xfrm>
          <a:prstGeom prst="rect">
            <a:avLst/>
          </a:prstGeom>
        </p:spPr>
      </p:pic>
      <p:sp>
        <p:nvSpPr>
          <p:cNvPr id="5" name="TextBox 4"/>
          <p:cNvSpPr txBox="1"/>
          <p:nvPr/>
        </p:nvSpPr>
        <p:spPr>
          <a:xfrm>
            <a:off x="5334000" y="1524000"/>
            <a:ext cx="3429000" cy="3416320"/>
          </a:xfrm>
          <a:prstGeom prst="rect">
            <a:avLst/>
          </a:prstGeom>
          <a:noFill/>
        </p:spPr>
        <p:txBody>
          <a:bodyPr wrap="square" rtlCol="0">
            <a:spAutoFit/>
          </a:bodyPr>
          <a:lstStyle/>
          <a:p>
            <a:pPr algn="ctr"/>
            <a:r>
              <a:rPr lang="en-US" sz="2400" dirty="0" smtClean="0"/>
              <a:t>Andy liked working with repeated reproduction and found that he could copy his images even faster by silk screening them instead of painting them, contributing to the idea of mass production in his paintings. </a:t>
            </a:r>
            <a:endParaRPr lang="en-US" sz="2400"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140silkscreen.jpg"/>
          <p:cNvPicPr>
            <a:picLocks noChangeAspect="1"/>
          </p:cNvPicPr>
          <p:nvPr/>
        </p:nvPicPr>
        <p:blipFill>
          <a:blip r:embed="rId2" cstate="print"/>
          <a:stretch>
            <a:fillRect/>
          </a:stretch>
        </p:blipFill>
        <p:spPr>
          <a:xfrm>
            <a:off x="3733800" y="533400"/>
            <a:ext cx="5206108" cy="3473450"/>
          </a:xfrm>
          <a:prstGeom prst="rect">
            <a:avLst/>
          </a:prstGeom>
        </p:spPr>
      </p:pic>
      <p:pic>
        <p:nvPicPr>
          <p:cNvPr id="5" name="Picture 4" descr="Silk%20Screening.jpg"/>
          <p:cNvPicPr>
            <a:picLocks noChangeAspect="1"/>
          </p:cNvPicPr>
          <p:nvPr/>
        </p:nvPicPr>
        <p:blipFill>
          <a:blip r:embed="rId3" cstate="print"/>
          <a:stretch>
            <a:fillRect/>
          </a:stretch>
        </p:blipFill>
        <p:spPr>
          <a:xfrm>
            <a:off x="304800" y="228600"/>
            <a:ext cx="3124200" cy="4165600"/>
          </a:xfrm>
          <a:prstGeom prst="rect">
            <a:avLst/>
          </a:prstGeom>
        </p:spPr>
      </p:pic>
      <p:sp>
        <p:nvSpPr>
          <p:cNvPr id="6" name="TextBox 5"/>
          <p:cNvSpPr txBox="1"/>
          <p:nvPr/>
        </p:nvSpPr>
        <p:spPr>
          <a:xfrm>
            <a:off x="228600" y="4495800"/>
            <a:ext cx="8305800" cy="1938992"/>
          </a:xfrm>
          <a:prstGeom prst="rect">
            <a:avLst/>
          </a:prstGeom>
          <a:noFill/>
        </p:spPr>
        <p:txBody>
          <a:bodyPr wrap="square" rtlCol="0">
            <a:spAutoFit/>
          </a:bodyPr>
          <a:lstStyle/>
          <a:p>
            <a:pPr algn="ctr"/>
            <a:r>
              <a:rPr lang="en-US" sz="2000" b="1" dirty="0" smtClean="0"/>
              <a:t>Screen printing</a:t>
            </a:r>
            <a:r>
              <a:rPr lang="en-US" sz="2000" dirty="0" smtClean="0"/>
              <a:t> is a printing technique that uses a woven mesh to support an ink-blocking stencil. The attached stencil forms open areas of mesh that transfer ink which can be pressed through the mesh as a sharp-edged image onto paper, a shirt or whatever is under the frame. A </a:t>
            </a:r>
            <a:r>
              <a:rPr lang="en-US" sz="2000" dirty="0" err="1" smtClean="0"/>
              <a:t>squegee</a:t>
            </a:r>
            <a:r>
              <a:rPr lang="en-US" sz="2000" dirty="0" smtClean="0"/>
              <a:t> is moved across the screen stencil, forcing the ink past the threads of the woven mesh in the open areas. It is also known as </a:t>
            </a:r>
            <a:r>
              <a:rPr lang="en-US" sz="2000" b="1" dirty="0" smtClean="0"/>
              <a:t>silkscreen</a:t>
            </a:r>
            <a:r>
              <a:rPr lang="en-US" sz="2000" dirty="0" smtClean="0"/>
              <a:t>, </a:t>
            </a:r>
            <a:r>
              <a:rPr lang="en-US" sz="2000" b="1" dirty="0" err="1" smtClean="0"/>
              <a:t>seriography</a:t>
            </a:r>
            <a:r>
              <a:rPr lang="en-US" sz="2000" dirty="0" smtClean="0"/>
              <a:t>, and </a:t>
            </a:r>
            <a:r>
              <a:rPr lang="en-US" sz="2000" b="1" dirty="0" smtClean="0"/>
              <a:t>serigraph</a:t>
            </a:r>
            <a:r>
              <a:rPr lang="en-US" sz="2000" dirty="0" smtClean="0"/>
              <a:t>.</a:t>
            </a:r>
            <a:endParaRPr lang="en-US" sz="2000"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ndy-Warhol-Mickey-Mouse-8380.jpg"/>
          <p:cNvPicPr>
            <a:picLocks noChangeAspect="1"/>
          </p:cNvPicPr>
          <p:nvPr/>
        </p:nvPicPr>
        <p:blipFill>
          <a:blip r:embed="rId2" cstate="print"/>
          <a:stretch>
            <a:fillRect/>
          </a:stretch>
        </p:blipFill>
        <p:spPr>
          <a:xfrm>
            <a:off x="457200" y="838200"/>
            <a:ext cx="3657600" cy="3657600"/>
          </a:xfrm>
          <a:prstGeom prst="rect">
            <a:avLst/>
          </a:prstGeom>
        </p:spPr>
      </p:pic>
      <p:pic>
        <p:nvPicPr>
          <p:cNvPr id="7" name="Picture 6" descr="four-monkeys-andy-warhol.jpg"/>
          <p:cNvPicPr>
            <a:picLocks noChangeAspect="1"/>
          </p:cNvPicPr>
          <p:nvPr/>
        </p:nvPicPr>
        <p:blipFill>
          <a:blip r:embed="rId3" cstate="print"/>
          <a:stretch>
            <a:fillRect/>
          </a:stretch>
        </p:blipFill>
        <p:spPr>
          <a:xfrm>
            <a:off x="4572000" y="381000"/>
            <a:ext cx="3314700" cy="4286250"/>
          </a:xfrm>
          <a:prstGeom prst="rect">
            <a:avLst/>
          </a:prstGeom>
        </p:spPr>
      </p:pic>
      <p:sp>
        <p:nvSpPr>
          <p:cNvPr id="8" name="TextBox 7"/>
          <p:cNvSpPr txBox="1"/>
          <p:nvPr/>
        </p:nvSpPr>
        <p:spPr>
          <a:xfrm>
            <a:off x="533400" y="4876800"/>
            <a:ext cx="7772400" cy="1569660"/>
          </a:xfrm>
          <a:prstGeom prst="rect">
            <a:avLst/>
          </a:prstGeom>
          <a:noFill/>
        </p:spPr>
        <p:txBody>
          <a:bodyPr wrap="square" rtlCol="0">
            <a:spAutoFit/>
          </a:bodyPr>
          <a:lstStyle/>
          <a:p>
            <a:pPr algn="ctr"/>
            <a:r>
              <a:rPr lang="en-US" sz="2400" dirty="0" smtClean="0"/>
              <a:t>Andy's wishes were to work like a machine and his studio was actually nicknamed “The factory” because of its mass production of art work.  He referred to his assistants as a “human printing press”</a:t>
            </a:r>
            <a:endParaRPr lang="en-US" sz="2400" dirty="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ndy_warhol_michael_jackson_painting.jpg"/>
          <p:cNvPicPr>
            <a:picLocks noChangeAspect="1"/>
          </p:cNvPicPr>
          <p:nvPr/>
        </p:nvPicPr>
        <p:blipFill>
          <a:blip r:embed="rId2" cstate="print"/>
          <a:stretch>
            <a:fillRect/>
          </a:stretch>
        </p:blipFill>
        <p:spPr>
          <a:xfrm>
            <a:off x="457200" y="381000"/>
            <a:ext cx="2382665" cy="2743200"/>
          </a:xfrm>
          <a:prstGeom prst="rect">
            <a:avLst/>
          </a:prstGeom>
        </p:spPr>
      </p:pic>
      <p:pic>
        <p:nvPicPr>
          <p:cNvPr id="5" name="Picture 4" descr="andy-warhol-jacky-kennedy-onasis-1964.jpg"/>
          <p:cNvPicPr>
            <a:picLocks noChangeAspect="1"/>
          </p:cNvPicPr>
          <p:nvPr/>
        </p:nvPicPr>
        <p:blipFill>
          <a:blip r:embed="rId3" cstate="print"/>
          <a:stretch>
            <a:fillRect/>
          </a:stretch>
        </p:blipFill>
        <p:spPr>
          <a:xfrm>
            <a:off x="381000" y="3352800"/>
            <a:ext cx="2519639" cy="2514600"/>
          </a:xfrm>
          <a:prstGeom prst="rect">
            <a:avLst/>
          </a:prstGeom>
        </p:spPr>
      </p:pic>
      <p:pic>
        <p:nvPicPr>
          <p:cNvPr id="6" name="Picture 5" descr="turquoise-marilyn-62.jpg"/>
          <p:cNvPicPr>
            <a:picLocks noChangeAspect="1"/>
          </p:cNvPicPr>
          <p:nvPr/>
        </p:nvPicPr>
        <p:blipFill>
          <a:blip r:embed="rId4" cstate="print"/>
          <a:stretch>
            <a:fillRect/>
          </a:stretch>
        </p:blipFill>
        <p:spPr>
          <a:xfrm>
            <a:off x="2971800" y="381000"/>
            <a:ext cx="2667526" cy="2686050"/>
          </a:xfrm>
          <a:prstGeom prst="rect">
            <a:avLst/>
          </a:prstGeom>
        </p:spPr>
      </p:pic>
      <p:pic>
        <p:nvPicPr>
          <p:cNvPr id="7" name="Picture 6" descr="340x.jpg"/>
          <p:cNvPicPr>
            <a:picLocks noChangeAspect="1"/>
          </p:cNvPicPr>
          <p:nvPr/>
        </p:nvPicPr>
        <p:blipFill>
          <a:blip r:embed="rId5" cstate="print"/>
          <a:stretch>
            <a:fillRect/>
          </a:stretch>
        </p:blipFill>
        <p:spPr>
          <a:xfrm>
            <a:off x="3048000" y="3352800"/>
            <a:ext cx="2536985" cy="2514600"/>
          </a:xfrm>
          <a:prstGeom prst="rect">
            <a:avLst/>
          </a:prstGeom>
        </p:spPr>
      </p:pic>
      <p:sp>
        <p:nvSpPr>
          <p:cNvPr id="8" name="TextBox 7"/>
          <p:cNvSpPr txBox="1"/>
          <p:nvPr/>
        </p:nvSpPr>
        <p:spPr>
          <a:xfrm>
            <a:off x="5943600" y="1219200"/>
            <a:ext cx="2819400" cy="3970318"/>
          </a:xfrm>
          <a:prstGeom prst="rect">
            <a:avLst/>
          </a:prstGeom>
          <a:noFill/>
        </p:spPr>
        <p:txBody>
          <a:bodyPr wrap="square" rtlCol="0">
            <a:spAutoFit/>
          </a:bodyPr>
          <a:lstStyle/>
          <a:p>
            <a:pPr algn="ctr"/>
            <a:r>
              <a:rPr lang="en-US" sz="2800" dirty="0" smtClean="0"/>
              <a:t>In Warhol’s later years he moved from household items to creating portraits of household names using celebrities as his subject matter. </a:t>
            </a:r>
            <a:endParaRPr lang="en-US" sz="2800" dirty="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ndy-Warhol-painting.jpg"/>
          <p:cNvPicPr>
            <a:picLocks noChangeAspect="1"/>
          </p:cNvPicPr>
          <p:nvPr/>
        </p:nvPicPr>
        <p:blipFill>
          <a:blip r:embed="rId2" cstate="print"/>
          <a:stretch>
            <a:fillRect/>
          </a:stretch>
        </p:blipFill>
        <p:spPr>
          <a:xfrm>
            <a:off x="990600" y="685800"/>
            <a:ext cx="3108960" cy="3886200"/>
          </a:xfrm>
          <a:prstGeom prst="rect">
            <a:avLst/>
          </a:prstGeom>
        </p:spPr>
      </p:pic>
      <p:pic>
        <p:nvPicPr>
          <p:cNvPr id="5" name="Picture 4" descr="andy-warhol-effect-all.jpg"/>
          <p:cNvPicPr>
            <a:picLocks noChangeAspect="1"/>
          </p:cNvPicPr>
          <p:nvPr/>
        </p:nvPicPr>
        <p:blipFill>
          <a:blip r:embed="rId3" cstate="print"/>
          <a:stretch>
            <a:fillRect/>
          </a:stretch>
        </p:blipFill>
        <p:spPr>
          <a:xfrm>
            <a:off x="4648200" y="762000"/>
            <a:ext cx="3480415" cy="3352800"/>
          </a:xfrm>
          <a:prstGeom prst="rect">
            <a:avLst/>
          </a:prstGeom>
        </p:spPr>
      </p:pic>
      <p:sp>
        <p:nvSpPr>
          <p:cNvPr id="6" name="TextBox 5"/>
          <p:cNvSpPr txBox="1"/>
          <p:nvPr/>
        </p:nvSpPr>
        <p:spPr>
          <a:xfrm>
            <a:off x="762000" y="4800600"/>
            <a:ext cx="7543800" cy="954107"/>
          </a:xfrm>
          <a:prstGeom prst="rect">
            <a:avLst/>
          </a:prstGeom>
          <a:noFill/>
        </p:spPr>
        <p:txBody>
          <a:bodyPr wrap="square" rtlCol="0">
            <a:spAutoFit/>
          </a:bodyPr>
          <a:lstStyle/>
          <a:p>
            <a:pPr algn="ctr"/>
            <a:r>
              <a:rPr lang="en-US" sz="2800" dirty="0" smtClean="0"/>
              <a:t>Marilyn Monroe was Andy’s favorite celebrity to use as a subject.</a:t>
            </a:r>
            <a:endParaRPr lang="en-US" sz="2800" dirty="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304800" y="5029200"/>
            <a:ext cx="8382000" cy="1200329"/>
          </a:xfrm>
          <a:prstGeom prst="rect">
            <a:avLst/>
          </a:prstGeom>
          <a:noFill/>
        </p:spPr>
        <p:txBody>
          <a:bodyPr wrap="square" rtlCol="0">
            <a:spAutoFit/>
          </a:bodyPr>
          <a:lstStyle/>
          <a:p>
            <a:pPr algn="ctr"/>
            <a:r>
              <a:rPr lang="en-US" sz="2400" dirty="0" smtClean="0"/>
              <a:t>In 1964 Andy worked on some of his least popular works, his death and disaster series, featuring unsettling reproductions of an electric chair, brutal car accidents and images of death.</a:t>
            </a:r>
            <a:endParaRPr lang="en-US" sz="2400" dirty="0"/>
          </a:p>
        </p:txBody>
      </p:sp>
      <p:pic>
        <p:nvPicPr>
          <p:cNvPr id="6" name="Picture 5" descr="WarholElectricChairVH1.jpg"/>
          <p:cNvPicPr>
            <a:picLocks noChangeAspect="1"/>
          </p:cNvPicPr>
          <p:nvPr/>
        </p:nvPicPr>
        <p:blipFill>
          <a:blip r:embed="rId2" cstate="print"/>
          <a:stretch>
            <a:fillRect/>
          </a:stretch>
        </p:blipFill>
        <p:spPr>
          <a:xfrm>
            <a:off x="1447800" y="609600"/>
            <a:ext cx="5715000" cy="4162425"/>
          </a:xfrm>
          <a:prstGeom prst="rect">
            <a:avLst/>
          </a:prstGeom>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CAD5T2KZCA4DY8WKCAVXW6ZYCALSRHZ8CA7LG259CAXZMMIBCAPJSR4RCAY3A5A1CAB01175CA56Q3X2CAM1CFM2CAEAKDWFCA33APPSCA9I81S4CAA0RO8NCAUWK680CAWARFQJCA23GTBYCATZ5IRD.jpg"/>
          <p:cNvPicPr>
            <a:picLocks noChangeAspect="1"/>
          </p:cNvPicPr>
          <p:nvPr/>
        </p:nvPicPr>
        <p:blipFill>
          <a:blip r:embed="rId2" cstate="print"/>
          <a:stretch>
            <a:fillRect/>
          </a:stretch>
        </p:blipFill>
        <p:spPr>
          <a:xfrm>
            <a:off x="457200" y="381000"/>
            <a:ext cx="3048775" cy="3024188"/>
          </a:xfrm>
          <a:prstGeom prst="rect">
            <a:avLst/>
          </a:prstGeom>
        </p:spPr>
      </p:pic>
      <p:pic>
        <p:nvPicPr>
          <p:cNvPr id="5" name="Picture 4" descr="warhol_poppies_sturtevant1.jpg"/>
          <p:cNvPicPr>
            <a:picLocks noChangeAspect="1"/>
          </p:cNvPicPr>
          <p:nvPr/>
        </p:nvPicPr>
        <p:blipFill>
          <a:blip r:embed="rId3" cstate="print"/>
          <a:stretch>
            <a:fillRect/>
          </a:stretch>
        </p:blipFill>
        <p:spPr>
          <a:xfrm>
            <a:off x="457200" y="3505199"/>
            <a:ext cx="3048000" cy="3060753"/>
          </a:xfrm>
          <a:prstGeom prst="rect">
            <a:avLst/>
          </a:prstGeom>
        </p:spPr>
      </p:pic>
      <p:sp>
        <p:nvSpPr>
          <p:cNvPr id="6" name="TextBox 5"/>
          <p:cNvSpPr txBox="1"/>
          <p:nvPr/>
        </p:nvSpPr>
        <p:spPr>
          <a:xfrm>
            <a:off x="3810000" y="1295400"/>
            <a:ext cx="4648200" cy="4401205"/>
          </a:xfrm>
          <a:prstGeom prst="rect">
            <a:avLst/>
          </a:prstGeom>
          <a:noFill/>
        </p:spPr>
        <p:txBody>
          <a:bodyPr wrap="square" rtlCol="0">
            <a:spAutoFit/>
          </a:bodyPr>
          <a:lstStyle/>
          <a:p>
            <a:pPr algn="ctr"/>
            <a:r>
              <a:rPr lang="en-US" sz="4000" dirty="0" smtClean="0"/>
              <a:t>Warhol’s popularity rebounded after a series he did featuring Poppy Flowers proved to be commercially successful.</a:t>
            </a:r>
            <a:endParaRPr lang="en-US" sz="4000" dirty="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ndy%20Warhol%20with%20Wagner%20sweatshirt,%20shooting%20%27Harlot%27%20in%201964,%20photo%20by%20Eve%20Arnold%20(Magnum)%20(WEB).jpg"/>
          <p:cNvPicPr>
            <a:picLocks noChangeAspect="1"/>
          </p:cNvPicPr>
          <p:nvPr/>
        </p:nvPicPr>
        <p:blipFill>
          <a:blip r:embed="rId2" cstate="print"/>
          <a:stretch>
            <a:fillRect/>
          </a:stretch>
        </p:blipFill>
        <p:spPr>
          <a:xfrm>
            <a:off x="1447800" y="304800"/>
            <a:ext cx="6248400" cy="4192042"/>
          </a:xfrm>
          <a:prstGeom prst="rect">
            <a:avLst/>
          </a:prstGeom>
        </p:spPr>
      </p:pic>
      <p:sp>
        <p:nvSpPr>
          <p:cNvPr id="6" name="TextBox 5"/>
          <p:cNvSpPr txBox="1"/>
          <p:nvPr/>
        </p:nvSpPr>
        <p:spPr>
          <a:xfrm>
            <a:off x="533400" y="4800600"/>
            <a:ext cx="7848600" cy="1631216"/>
          </a:xfrm>
          <a:prstGeom prst="rect">
            <a:avLst/>
          </a:prstGeom>
          <a:noFill/>
        </p:spPr>
        <p:txBody>
          <a:bodyPr wrap="square" rtlCol="0">
            <a:spAutoFit/>
          </a:bodyPr>
          <a:lstStyle/>
          <a:p>
            <a:pPr algn="ctr"/>
            <a:r>
              <a:rPr lang="en-US" sz="2000" dirty="0" smtClean="0"/>
              <a:t>In 1963 Andy started to branch out into other genre’s besides visual art. He produced a number of movies and he also produced a musical group, The Velvet Underground. Later in his career as his popularity as a media icon soared he published a </a:t>
            </a:r>
            <a:r>
              <a:rPr lang="en-US" sz="2000" smtClean="0"/>
              <a:t>magazine, The </a:t>
            </a:r>
            <a:r>
              <a:rPr lang="en-US" sz="2000" dirty="0" smtClean="0"/>
              <a:t>Interview, wrote several books and started two cable </a:t>
            </a:r>
            <a:r>
              <a:rPr lang="en-US" sz="2000" dirty="0" err="1" smtClean="0"/>
              <a:t>tv</a:t>
            </a:r>
            <a:r>
              <a:rPr lang="en-US" sz="2000" dirty="0" smtClean="0"/>
              <a:t> shows. </a:t>
            </a:r>
            <a:endParaRPr lang="en-US" sz="2000" dirty="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image.jpg"/>
          <p:cNvPicPr>
            <a:picLocks noChangeAspect="1"/>
          </p:cNvPicPr>
          <p:nvPr/>
        </p:nvPicPr>
        <p:blipFill>
          <a:blip r:embed="rId2" cstate="print"/>
          <a:stretch>
            <a:fillRect/>
          </a:stretch>
        </p:blipFill>
        <p:spPr>
          <a:xfrm>
            <a:off x="381000" y="609600"/>
            <a:ext cx="3962400" cy="5080000"/>
          </a:xfrm>
          <a:prstGeom prst="rect">
            <a:avLst/>
          </a:prstGeom>
        </p:spPr>
      </p:pic>
      <p:sp>
        <p:nvSpPr>
          <p:cNvPr id="5" name="TextBox 4"/>
          <p:cNvSpPr txBox="1"/>
          <p:nvPr/>
        </p:nvSpPr>
        <p:spPr>
          <a:xfrm>
            <a:off x="4572000" y="1219200"/>
            <a:ext cx="3962400" cy="3970318"/>
          </a:xfrm>
          <a:prstGeom prst="rect">
            <a:avLst/>
          </a:prstGeom>
          <a:noFill/>
        </p:spPr>
        <p:txBody>
          <a:bodyPr wrap="square" rtlCol="0">
            <a:spAutoFit/>
          </a:bodyPr>
          <a:lstStyle/>
          <a:p>
            <a:pPr algn="ctr"/>
            <a:r>
              <a:rPr lang="en-US" sz="2800" dirty="0" smtClean="0"/>
              <a:t>In June 1968, Andy dodged death when he was shot multiple times by past assistant and Warhol groupie turned feminist radical, Valerie </a:t>
            </a:r>
            <a:r>
              <a:rPr lang="en-US" sz="2800" dirty="0" err="1" smtClean="0"/>
              <a:t>Solanas</a:t>
            </a:r>
            <a:r>
              <a:rPr lang="en-US" sz="2800" dirty="0" smtClean="0"/>
              <a:t>. He spent nearly two months in the hospital recovering. </a:t>
            </a:r>
            <a:endParaRPr lang="en-US" sz="2800" dirty="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ndy%20Warhol.jpg"/>
          <p:cNvPicPr>
            <a:picLocks noChangeAspect="1"/>
          </p:cNvPicPr>
          <p:nvPr/>
        </p:nvPicPr>
        <p:blipFill>
          <a:blip r:embed="rId2" cstate="print"/>
          <a:stretch>
            <a:fillRect/>
          </a:stretch>
        </p:blipFill>
        <p:spPr>
          <a:xfrm>
            <a:off x="4876800" y="381000"/>
            <a:ext cx="3727174" cy="5715000"/>
          </a:xfrm>
          <a:prstGeom prst="rect">
            <a:avLst/>
          </a:prstGeom>
        </p:spPr>
      </p:pic>
      <p:sp>
        <p:nvSpPr>
          <p:cNvPr id="5" name="TextBox 4"/>
          <p:cNvSpPr txBox="1"/>
          <p:nvPr/>
        </p:nvSpPr>
        <p:spPr>
          <a:xfrm>
            <a:off x="533400" y="1143000"/>
            <a:ext cx="3962400" cy="4401205"/>
          </a:xfrm>
          <a:prstGeom prst="rect">
            <a:avLst/>
          </a:prstGeom>
          <a:noFill/>
        </p:spPr>
        <p:txBody>
          <a:bodyPr wrap="square" rtlCol="0">
            <a:spAutoFit/>
          </a:bodyPr>
          <a:lstStyle/>
          <a:p>
            <a:pPr algn="ctr"/>
            <a:r>
              <a:rPr lang="en-US" sz="2800" dirty="0" smtClean="0"/>
              <a:t>In 1987 Andy entered the hospital for a routine gall bladder surgery. He was so afraid of hospitals that he waited until the pain was unbearable before seeking help. The surgery went without complications but Andy died the following day.</a:t>
            </a:r>
            <a:endParaRPr lang="en-US" sz="2800"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ndy_Warhol.jpg"/>
          <p:cNvPicPr>
            <a:picLocks noChangeAspect="1"/>
          </p:cNvPicPr>
          <p:nvPr/>
        </p:nvPicPr>
        <p:blipFill>
          <a:blip r:embed="rId2" cstate="print"/>
          <a:stretch>
            <a:fillRect/>
          </a:stretch>
        </p:blipFill>
        <p:spPr>
          <a:xfrm>
            <a:off x="1524000" y="304800"/>
            <a:ext cx="6045200" cy="4076700"/>
          </a:xfrm>
          <a:prstGeom prst="rect">
            <a:avLst/>
          </a:prstGeom>
        </p:spPr>
      </p:pic>
      <p:sp>
        <p:nvSpPr>
          <p:cNvPr id="5" name="TextBox 4"/>
          <p:cNvSpPr txBox="1"/>
          <p:nvPr/>
        </p:nvSpPr>
        <p:spPr>
          <a:xfrm>
            <a:off x="533400" y="4648200"/>
            <a:ext cx="8077200" cy="1631216"/>
          </a:xfrm>
          <a:prstGeom prst="rect">
            <a:avLst/>
          </a:prstGeom>
          <a:noFill/>
        </p:spPr>
        <p:txBody>
          <a:bodyPr wrap="square" rtlCol="0">
            <a:spAutoFit/>
          </a:bodyPr>
          <a:lstStyle/>
          <a:p>
            <a:pPr algn="ctr"/>
            <a:r>
              <a:rPr lang="en-US" sz="2000" dirty="0" smtClean="0"/>
              <a:t>Andrew </a:t>
            </a:r>
            <a:r>
              <a:rPr lang="en-US" sz="2000" dirty="0" err="1" smtClean="0"/>
              <a:t>Warhola</a:t>
            </a:r>
            <a:r>
              <a:rPr lang="en-US" sz="2000" dirty="0" smtClean="0"/>
              <a:t> was born in Pittsburgh, Pennsylvania to immigrant parents from Czechoslovakia. As a child he idolized celebrities and enjoyed collecting 8x10 inch autographed photos that you would receive from the usher’s after viewing a movie. He also enjoyed spending hours copying images from magazine illustrations.</a:t>
            </a:r>
            <a:endParaRPr lang="en-US" sz="2000"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upload.wikimedia.org/wikipedia/commons/b/b8/Andy_Warhol_Museum.jpg"/>
          <p:cNvPicPr>
            <a:picLocks noChangeAspect="1" noChangeArrowheads="1"/>
          </p:cNvPicPr>
          <p:nvPr/>
        </p:nvPicPr>
        <p:blipFill>
          <a:blip r:embed="rId2" cstate="print"/>
          <a:srcRect/>
          <a:stretch>
            <a:fillRect/>
          </a:stretch>
        </p:blipFill>
        <p:spPr bwMode="auto">
          <a:xfrm>
            <a:off x="381000" y="533400"/>
            <a:ext cx="4267200" cy="5687335"/>
          </a:xfrm>
          <a:prstGeom prst="rect">
            <a:avLst/>
          </a:prstGeom>
          <a:noFill/>
        </p:spPr>
      </p:pic>
      <p:sp>
        <p:nvSpPr>
          <p:cNvPr id="5" name="TextBox 4"/>
          <p:cNvSpPr txBox="1"/>
          <p:nvPr/>
        </p:nvSpPr>
        <p:spPr>
          <a:xfrm>
            <a:off x="4800600" y="1143000"/>
            <a:ext cx="3962400" cy="4524315"/>
          </a:xfrm>
          <a:prstGeom prst="rect">
            <a:avLst/>
          </a:prstGeom>
          <a:noFill/>
        </p:spPr>
        <p:txBody>
          <a:bodyPr wrap="square" rtlCol="0">
            <a:spAutoFit/>
          </a:bodyPr>
          <a:lstStyle/>
          <a:p>
            <a:pPr algn="ctr"/>
            <a:r>
              <a:rPr lang="en-US" sz="2400" dirty="0" smtClean="0"/>
              <a:t>Andy’s vision continues on through the Andy Warhol museum located in his hometown of Pittsburgh. It showcases not only Warhol’s work but also the work of up and coming artists. Museum guides also help visitors interpret Andy’s work and workshops are held for students to learn how to silk screen art like Andy's.</a:t>
            </a:r>
            <a:endParaRPr lang="en-US" sz="2400" dirty="0"/>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Jackson%20Pollock.jpg"/>
          <p:cNvPicPr>
            <a:picLocks noChangeAspect="1"/>
          </p:cNvPicPr>
          <p:nvPr/>
        </p:nvPicPr>
        <p:blipFill>
          <a:blip r:embed="rId2" cstate="print"/>
          <a:stretch>
            <a:fillRect/>
          </a:stretch>
        </p:blipFill>
        <p:spPr>
          <a:xfrm>
            <a:off x="685800" y="1295400"/>
            <a:ext cx="3414477" cy="2743200"/>
          </a:xfrm>
          <a:prstGeom prst="rect">
            <a:avLst/>
          </a:prstGeom>
        </p:spPr>
      </p:pic>
      <p:pic>
        <p:nvPicPr>
          <p:cNvPr id="5" name="Picture 4" descr="IMG_4553Copying.jpg"/>
          <p:cNvPicPr>
            <a:picLocks noChangeAspect="1"/>
          </p:cNvPicPr>
          <p:nvPr/>
        </p:nvPicPr>
        <p:blipFill>
          <a:blip r:embed="rId3" cstate="print"/>
          <a:stretch>
            <a:fillRect/>
          </a:stretch>
        </p:blipFill>
        <p:spPr>
          <a:xfrm>
            <a:off x="5105400" y="1219200"/>
            <a:ext cx="2627934" cy="3505200"/>
          </a:xfrm>
          <a:prstGeom prst="rect">
            <a:avLst/>
          </a:prstGeom>
        </p:spPr>
      </p:pic>
      <p:sp>
        <p:nvSpPr>
          <p:cNvPr id="6" name="TextBox 5"/>
          <p:cNvSpPr txBox="1"/>
          <p:nvPr/>
        </p:nvSpPr>
        <p:spPr>
          <a:xfrm>
            <a:off x="685800" y="685800"/>
            <a:ext cx="3276600" cy="369332"/>
          </a:xfrm>
          <a:prstGeom prst="rect">
            <a:avLst/>
          </a:prstGeom>
          <a:noFill/>
        </p:spPr>
        <p:txBody>
          <a:bodyPr wrap="square" rtlCol="0">
            <a:spAutoFit/>
          </a:bodyPr>
          <a:lstStyle/>
          <a:p>
            <a:pPr algn="ctr"/>
            <a:r>
              <a:rPr lang="en-US" dirty="0" smtClean="0"/>
              <a:t>Abstract Expressionism</a:t>
            </a:r>
            <a:endParaRPr lang="en-US" dirty="0"/>
          </a:p>
        </p:txBody>
      </p:sp>
      <p:sp>
        <p:nvSpPr>
          <p:cNvPr id="7" name="TextBox 6"/>
          <p:cNvSpPr txBox="1"/>
          <p:nvPr/>
        </p:nvSpPr>
        <p:spPr>
          <a:xfrm>
            <a:off x="5029200" y="609600"/>
            <a:ext cx="2667000" cy="369332"/>
          </a:xfrm>
          <a:prstGeom prst="rect">
            <a:avLst/>
          </a:prstGeom>
          <a:noFill/>
        </p:spPr>
        <p:txBody>
          <a:bodyPr wrap="square" rtlCol="0">
            <a:spAutoFit/>
          </a:bodyPr>
          <a:lstStyle/>
          <a:p>
            <a:pPr algn="ctr"/>
            <a:r>
              <a:rPr lang="en-US" dirty="0" smtClean="0"/>
              <a:t>Pop Art</a:t>
            </a:r>
            <a:endParaRPr lang="en-US" dirty="0"/>
          </a:p>
        </p:txBody>
      </p:sp>
      <p:sp>
        <p:nvSpPr>
          <p:cNvPr id="8" name="TextBox 7"/>
          <p:cNvSpPr txBox="1"/>
          <p:nvPr/>
        </p:nvSpPr>
        <p:spPr>
          <a:xfrm>
            <a:off x="533400" y="4953000"/>
            <a:ext cx="7848600" cy="1569660"/>
          </a:xfrm>
          <a:prstGeom prst="rect">
            <a:avLst/>
          </a:prstGeom>
          <a:noFill/>
        </p:spPr>
        <p:txBody>
          <a:bodyPr wrap="square" rtlCol="0">
            <a:spAutoFit/>
          </a:bodyPr>
          <a:lstStyle/>
          <a:p>
            <a:pPr algn="ctr"/>
            <a:r>
              <a:rPr lang="en-US" sz="2400" dirty="0" smtClean="0"/>
              <a:t>In the 1950’s Abstract Expressionists sought to convey moods and emotions through nonrepresentational shapes and colors painted with bold, expressive brush strokes. Pop Art rebelled against this style depicting everyday items as art.</a:t>
            </a:r>
            <a:endParaRPr lang="en-US" sz="2400" dirty="0"/>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1272684852238_hz_myalibaba_web18_3597[1].jpg"/>
          <p:cNvPicPr>
            <a:picLocks noChangeAspect="1"/>
          </p:cNvPicPr>
          <p:nvPr/>
        </p:nvPicPr>
        <p:blipFill>
          <a:blip r:embed="rId2" cstate="print"/>
          <a:stretch>
            <a:fillRect/>
          </a:stretch>
        </p:blipFill>
        <p:spPr>
          <a:xfrm>
            <a:off x="457200" y="1219200"/>
            <a:ext cx="3840119" cy="3886200"/>
          </a:xfrm>
          <a:prstGeom prst="rect">
            <a:avLst/>
          </a:prstGeom>
        </p:spPr>
      </p:pic>
      <p:sp>
        <p:nvSpPr>
          <p:cNvPr id="6" name="TextBox 5"/>
          <p:cNvSpPr txBox="1"/>
          <p:nvPr/>
        </p:nvSpPr>
        <p:spPr>
          <a:xfrm>
            <a:off x="304800" y="5638800"/>
            <a:ext cx="8077200" cy="707886"/>
          </a:xfrm>
          <a:prstGeom prst="rect">
            <a:avLst/>
          </a:prstGeom>
          <a:noFill/>
        </p:spPr>
        <p:txBody>
          <a:bodyPr wrap="square" rtlCol="0">
            <a:spAutoFit/>
          </a:bodyPr>
          <a:lstStyle/>
          <a:p>
            <a:pPr algn="ctr"/>
            <a:r>
              <a:rPr lang="en-US" sz="4000" dirty="0" smtClean="0"/>
              <a:t>Roy Lichtenstein</a:t>
            </a:r>
            <a:endParaRPr lang="en-US" sz="4000" dirty="0"/>
          </a:p>
        </p:txBody>
      </p:sp>
      <p:pic>
        <p:nvPicPr>
          <p:cNvPr id="7" name="Picture 6" descr="lgtsa951+whaam-b-roy-lichtenstein-art-print.jpg"/>
          <p:cNvPicPr>
            <a:picLocks noChangeAspect="1"/>
          </p:cNvPicPr>
          <p:nvPr/>
        </p:nvPicPr>
        <p:blipFill>
          <a:blip r:embed="rId3" cstate="print"/>
          <a:stretch>
            <a:fillRect/>
          </a:stretch>
        </p:blipFill>
        <p:spPr>
          <a:xfrm>
            <a:off x="4724400" y="609600"/>
            <a:ext cx="3810000" cy="4889500"/>
          </a:xfrm>
          <a:prstGeom prst="rect">
            <a:avLst/>
          </a:prstGeom>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381000" y="5486400"/>
            <a:ext cx="7924800" cy="769441"/>
          </a:xfrm>
          <a:prstGeom prst="rect">
            <a:avLst/>
          </a:prstGeom>
          <a:noFill/>
        </p:spPr>
        <p:txBody>
          <a:bodyPr wrap="square" rtlCol="0">
            <a:spAutoFit/>
          </a:bodyPr>
          <a:lstStyle/>
          <a:p>
            <a:pPr algn="ctr"/>
            <a:r>
              <a:rPr lang="en-US" sz="4400" dirty="0" smtClean="0"/>
              <a:t>Frank Stella</a:t>
            </a:r>
            <a:endParaRPr lang="en-US" sz="4400" dirty="0"/>
          </a:p>
        </p:txBody>
      </p:sp>
      <p:pic>
        <p:nvPicPr>
          <p:cNvPr id="8" name="Picture 7" descr="Frank_Stella's_'Harran_II',_1967.jpg"/>
          <p:cNvPicPr>
            <a:picLocks noChangeAspect="1"/>
          </p:cNvPicPr>
          <p:nvPr/>
        </p:nvPicPr>
        <p:blipFill>
          <a:blip r:embed="rId2" cstate="print"/>
          <a:stretch>
            <a:fillRect/>
          </a:stretch>
        </p:blipFill>
        <p:spPr>
          <a:xfrm>
            <a:off x="533400" y="1143000"/>
            <a:ext cx="8215263" cy="4114800"/>
          </a:xfrm>
          <a:prstGeom prst="rect">
            <a:avLst/>
          </a:prstGeom>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haring.bmp"/>
          <p:cNvPicPr>
            <a:picLocks noChangeAspect="1"/>
          </p:cNvPicPr>
          <p:nvPr/>
        </p:nvPicPr>
        <p:blipFill>
          <a:blip r:embed="rId2" cstate="print"/>
          <a:stretch>
            <a:fillRect/>
          </a:stretch>
        </p:blipFill>
        <p:spPr>
          <a:xfrm>
            <a:off x="457200" y="762000"/>
            <a:ext cx="4070396" cy="4114800"/>
          </a:xfrm>
          <a:prstGeom prst="rect">
            <a:avLst/>
          </a:prstGeom>
        </p:spPr>
      </p:pic>
      <p:pic>
        <p:nvPicPr>
          <p:cNvPr id="6" name="Picture 5" descr="keith-haring-heart.jpg"/>
          <p:cNvPicPr>
            <a:picLocks noChangeAspect="1"/>
          </p:cNvPicPr>
          <p:nvPr/>
        </p:nvPicPr>
        <p:blipFill>
          <a:blip r:embed="rId3" cstate="print"/>
          <a:stretch>
            <a:fillRect/>
          </a:stretch>
        </p:blipFill>
        <p:spPr>
          <a:xfrm>
            <a:off x="4648200" y="914400"/>
            <a:ext cx="3810000" cy="3800475"/>
          </a:xfrm>
          <a:prstGeom prst="rect">
            <a:avLst/>
          </a:prstGeom>
        </p:spPr>
      </p:pic>
      <p:sp>
        <p:nvSpPr>
          <p:cNvPr id="7" name="TextBox 6"/>
          <p:cNvSpPr txBox="1"/>
          <p:nvPr/>
        </p:nvSpPr>
        <p:spPr>
          <a:xfrm>
            <a:off x="381000" y="5257800"/>
            <a:ext cx="7924800" cy="923330"/>
          </a:xfrm>
          <a:prstGeom prst="rect">
            <a:avLst/>
          </a:prstGeom>
          <a:noFill/>
        </p:spPr>
        <p:txBody>
          <a:bodyPr wrap="square" rtlCol="0">
            <a:spAutoFit/>
          </a:bodyPr>
          <a:lstStyle/>
          <a:p>
            <a:pPr algn="ctr"/>
            <a:r>
              <a:rPr lang="en-US" sz="5400" dirty="0" smtClean="0"/>
              <a:t>Keith Haring</a:t>
            </a:r>
            <a:endParaRPr lang="en-US" sz="5400" dirty="0"/>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Rauschenberg_Monogram.jpg"/>
          <p:cNvPicPr>
            <a:picLocks noChangeAspect="1"/>
          </p:cNvPicPr>
          <p:nvPr/>
        </p:nvPicPr>
        <p:blipFill>
          <a:blip r:embed="rId2" cstate="print"/>
          <a:stretch>
            <a:fillRect/>
          </a:stretch>
        </p:blipFill>
        <p:spPr>
          <a:xfrm>
            <a:off x="1524000" y="228600"/>
            <a:ext cx="6019800" cy="5056632"/>
          </a:xfrm>
          <a:prstGeom prst="rect">
            <a:avLst/>
          </a:prstGeom>
        </p:spPr>
      </p:pic>
      <p:sp>
        <p:nvSpPr>
          <p:cNvPr id="7" name="TextBox 6"/>
          <p:cNvSpPr txBox="1"/>
          <p:nvPr/>
        </p:nvSpPr>
        <p:spPr>
          <a:xfrm>
            <a:off x="381000" y="5257800"/>
            <a:ext cx="8153400" cy="769441"/>
          </a:xfrm>
          <a:prstGeom prst="rect">
            <a:avLst/>
          </a:prstGeom>
          <a:noFill/>
        </p:spPr>
        <p:txBody>
          <a:bodyPr wrap="square" rtlCol="0">
            <a:spAutoFit/>
          </a:bodyPr>
          <a:lstStyle/>
          <a:p>
            <a:pPr algn="ctr"/>
            <a:r>
              <a:rPr lang="en-US" sz="4400" dirty="0" smtClean="0"/>
              <a:t>Robert Rauschenberg</a:t>
            </a:r>
            <a:endParaRPr lang="en-US" sz="4400" dirty="0"/>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sw-1413.jpg"/>
          <p:cNvPicPr>
            <a:picLocks noChangeAspect="1"/>
          </p:cNvPicPr>
          <p:nvPr/>
        </p:nvPicPr>
        <p:blipFill>
          <a:blip r:embed="rId2" cstate="print"/>
          <a:stretch>
            <a:fillRect/>
          </a:stretch>
        </p:blipFill>
        <p:spPr>
          <a:xfrm>
            <a:off x="838200" y="457199"/>
            <a:ext cx="7086600" cy="4877319"/>
          </a:xfrm>
          <a:prstGeom prst="rect">
            <a:avLst/>
          </a:prstGeom>
        </p:spPr>
      </p:pic>
      <p:sp>
        <p:nvSpPr>
          <p:cNvPr id="5" name="TextBox 4"/>
          <p:cNvSpPr txBox="1"/>
          <p:nvPr/>
        </p:nvSpPr>
        <p:spPr>
          <a:xfrm>
            <a:off x="685800" y="5486400"/>
            <a:ext cx="7391400" cy="769441"/>
          </a:xfrm>
          <a:prstGeom prst="rect">
            <a:avLst/>
          </a:prstGeom>
          <a:noFill/>
        </p:spPr>
        <p:txBody>
          <a:bodyPr wrap="square" rtlCol="0">
            <a:spAutoFit/>
          </a:bodyPr>
          <a:lstStyle/>
          <a:p>
            <a:pPr algn="ctr"/>
            <a:r>
              <a:rPr lang="en-US" sz="4400" dirty="0" smtClean="0"/>
              <a:t>Jasper Johns</a:t>
            </a:r>
            <a:endParaRPr lang="en-US" sz="4400" dirty="0"/>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claes_oldenburg5.jpg"/>
          <p:cNvPicPr>
            <a:picLocks noChangeAspect="1"/>
          </p:cNvPicPr>
          <p:nvPr/>
        </p:nvPicPr>
        <p:blipFill>
          <a:blip r:embed="rId2" cstate="print"/>
          <a:stretch>
            <a:fillRect/>
          </a:stretch>
        </p:blipFill>
        <p:spPr>
          <a:xfrm>
            <a:off x="609600" y="1600200"/>
            <a:ext cx="3810000" cy="2733675"/>
          </a:xfrm>
          <a:prstGeom prst="rect">
            <a:avLst/>
          </a:prstGeom>
        </p:spPr>
      </p:pic>
      <p:pic>
        <p:nvPicPr>
          <p:cNvPr id="5" name="Picture 4" descr="claes_oldenburg7.jpg"/>
          <p:cNvPicPr>
            <a:picLocks noChangeAspect="1"/>
          </p:cNvPicPr>
          <p:nvPr/>
        </p:nvPicPr>
        <p:blipFill>
          <a:blip r:embed="rId3" cstate="print"/>
          <a:stretch>
            <a:fillRect/>
          </a:stretch>
        </p:blipFill>
        <p:spPr>
          <a:xfrm>
            <a:off x="4724400" y="1447800"/>
            <a:ext cx="3810000" cy="3019425"/>
          </a:xfrm>
          <a:prstGeom prst="rect">
            <a:avLst/>
          </a:prstGeom>
        </p:spPr>
      </p:pic>
      <p:sp>
        <p:nvSpPr>
          <p:cNvPr id="6" name="TextBox 5"/>
          <p:cNvSpPr txBox="1"/>
          <p:nvPr/>
        </p:nvSpPr>
        <p:spPr>
          <a:xfrm>
            <a:off x="609600" y="4800600"/>
            <a:ext cx="7924800" cy="923330"/>
          </a:xfrm>
          <a:prstGeom prst="rect">
            <a:avLst/>
          </a:prstGeom>
          <a:noFill/>
        </p:spPr>
        <p:txBody>
          <a:bodyPr wrap="square" rtlCol="0">
            <a:spAutoFit/>
          </a:bodyPr>
          <a:lstStyle/>
          <a:p>
            <a:pPr algn="ctr"/>
            <a:r>
              <a:rPr lang="en-US" sz="5400" dirty="0" err="1" smtClean="0"/>
              <a:t>Claes</a:t>
            </a:r>
            <a:r>
              <a:rPr lang="en-US" sz="5400" dirty="0" smtClean="0"/>
              <a:t> Oldenburg</a:t>
            </a:r>
            <a:endParaRPr lang="en-US" sz="5400" dirty="0"/>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jim-dine-rancho-woodcut-heart.jpg"/>
          <p:cNvPicPr>
            <a:picLocks noChangeAspect="1"/>
          </p:cNvPicPr>
          <p:nvPr/>
        </p:nvPicPr>
        <p:blipFill>
          <a:blip r:embed="rId2" cstate="print"/>
          <a:stretch>
            <a:fillRect/>
          </a:stretch>
        </p:blipFill>
        <p:spPr>
          <a:xfrm>
            <a:off x="228600" y="762000"/>
            <a:ext cx="3755136" cy="4773478"/>
          </a:xfrm>
          <a:prstGeom prst="rect">
            <a:avLst/>
          </a:prstGeom>
        </p:spPr>
      </p:pic>
      <p:pic>
        <p:nvPicPr>
          <p:cNvPr id="5" name="Picture 4" descr="Jim-Dine-Four-Hearts-1969.jpg"/>
          <p:cNvPicPr>
            <a:picLocks noChangeAspect="1"/>
          </p:cNvPicPr>
          <p:nvPr/>
        </p:nvPicPr>
        <p:blipFill>
          <a:blip r:embed="rId3" cstate="print"/>
          <a:stretch>
            <a:fillRect/>
          </a:stretch>
        </p:blipFill>
        <p:spPr>
          <a:xfrm>
            <a:off x="4114800" y="609600"/>
            <a:ext cx="4800600" cy="4876800"/>
          </a:xfrm>
          <a:prstGeom prst="rect">
            <a:avLst/>
          </a:prstGeom>
        </p:spPr>
      </p:pic>
      <p:sp>
        <p:nvSpPr>
          <p:cNvPr id="7" name="TextBox 6"/>
          <p:cNvSpPr txBox="1"/>
          <p:nvPr/>
        </p:nvSpPr>
        <p:spPr>
          <a:xfrm>
            <a:off x="457200" y="5791200"/>
            <a:ext cx="8305800" cy="646331"/>
          </a:xfrm>
          <a:prstGeom prst="rect">
            <a:avLst/>
          </a:prstGeom>
          <a:noFill/>
        </p:spPr>
        <p:txBody>
          <a:bodyPr wrap="square" rtlCol="0">
            <a:spAutoFit/>
          </a:bodyPr>
          <a:lstStyle/>
          <a:p>
            <a:pPr algn="ctr"/>
            <a:r>
              <a:rPr lang="en-US" sz="3600" dirty="0" smtClean="0"/>
              <a:t>Jim Dine</a:t>
            </a:r>
            <a:endParaRPr lang="en-US" sz="3600" dirty="0"/>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James_rosenquist1.jpg"/>
          <p:cNvPicPr>
            <a:picLocks noChangeAspect="1"/>
          </p:cNvPicPr>
          <p:nvPr/>
        </p:nvPicPr>
        <p:blipFill>
          <a:blip r:embed="rId2" cstate="print"/>
          <a:stretch>
            <a:fillRect/>
          </a:stretch>
        </p:blipFill>
        <p:spPr>
          <a:xfrm>
            <a:off x="304800" y="838200"/>
            <a:ext cx="3048000" cy="4064000"/>
          </a:xfrm>
          <a:prstGeom prst="rect">
            <a:avLst/>
          </a:prstGeom>
        </p:spPr>
      </p:pic>
      <p:pic>
        <p:nvPicPr>
          <p:cNvPr id="5" name="Picture 4" descr="James%20Rosenquist%20Flowers%20and%20Females%201989.jpg"/>
          <p:cNvPicPr>
            <a:picLocks noChangeAspect="1"/>
          </p:cNvPicPr>
          <p:nvPr/>
        </p:nvPicPr>
        <p:blipFill>
          <a:blip r:embed="rId3" cstate="print"/>
          <a:stretch>
            <a:fillRect/>
          </a:stretch>
        </p:blipFill>
        <p:spPr>
          <a:xfrm>
            <a:off x="3581400" y="609600"/>
            <a:ext cx="5238750" cy="4572000"/>
          </a:xfrm>
          <a:prstGeom prst="rect">
            <a:avLst/>
          </a:prstGeom>
        </p:spPr>
      </p:pic>
      <p:sp>
        <p:nvSpPr>
          <p:cNvPr id="6" name="TextBox 5"/>
          <p:cNvSpPr txBox="1"/>
          <p:nvPr/>
        </p:nvSpPr>
        <p:spPr>
          <a:xfrm>
            <a:off x="533400" y="5562600"/>
            <a:ext cx="8077200" cy="830997"/>
          </a:xfrm>
          <a:prstGeom prst="rect">
            <a:avLst/>
          </a:prstGeom>
          <a:noFill/>
        </p:spPr>
        <p:txBody>
          <a:bodyPr wrap="square" rtlCol="0">
            <a:spAutoFit/>
          </a:bodyPr>
          <a:lstStyle/>
          <a:p>
            <a:pPr algn="ctr"/>
            <a:r>
              <a:rPr lang="en-US" sz="4800" dirty="0" smtClean="0"/>
              <a:t>James </a:t>
            </a:r>
            <a:r>
              <a:rPr lang="en-US" sz="4800" dirty="0" err="1" smtClean="0"/>
              <a:t>Rosenquist</a:t>
            </a:r>
            <a:endParaRPr lang="en-US" sz="4800"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5181600" y="1219200"/>
            <a:ext cx="3581400" cy="3539430"/>
          </a:xfrm>
          <a:prstGeom prst="rect">
            <a:avLst/>
          </a:prstGeom>
          <a:noFill/>
        </p:spPr>
        <p:txBody>
          <a:bodyPr wrap="square" rtlCol="0">
            <a:spAutoFit/>
          </a:bodyPr>
          <a:lstStyle/>
          <a:p>
            <a:pPr algn="ctr"/>
            <a:r>
              <a:rPr lang="en-US" sz="2800" dirty="0" smtClean="0"/>
              <a:t>Growing up Andy suffered from a disease called Chorea, that attacked his central nervous system and made him very timid in school  and extremely attached to his mother.</a:t>
            </a:r>
            <a:endParaRPr lang="en-US" sz="2800" dirty="0"/>
          </a:p>
        </p:txBody>
      </p:sp>
      <p:pic>
        <p:nvPicPr>
          <p:cNvPr id="7" name="Picture 6" descr="tumblr_ksytfikdrf1qa4wryo1_400.jpg"/>
          <p:cNvPicPr>
            <a:picLocks noChangeAspect="1"/>
          </p:cNvPicPr>
          <p:nvPr/>
        </p:nvPicPr>
        <p:blipFill>
          <a:blip r:embed="rId2" cstate="print"/>
          <a:stretch>
            <a:fillRect/>
          </a:stretch>
        </p:blipFill>
        <p:spPr>
          <a:xfrm>
            <a:off x="838200" y="609600"/>
            <a:ext cx="4191000" cy="5095224"/>
          </a:xfrm>
          <a:prstGeom prst="rect">
            <a:avLst/>
          </a:prstGeom>
        </p:spPr>
      </p:pic>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4_panel_warhol_style_1aw.jpg"/>
          <p:cNvPicPr>
            <a:picLocks noChangeAspect="1"/>
          </p:cNvPicPr>
          <p:nvPr/>
        </p:nvPicPr>
        <p:blipFill>
          <a:blip r:embed="rId2" cstate="print"/>
          <a:stretch>
            <a:fillRect/>
          </a:stretch>
        </p:blipFill>
        <p:spPr>
          <a:xfrm>
            <a:off x="533400" y="914400"/>
            <a:ext cx="3774057" cy="4800600"/>
          </a:xfrm>
          <a:prstGeom prst="rect">
            <a:avLst/>
          </a:prstGeom>
        </p:spPr>
      </p:pic>
      <p:pic>
        <p:nvPicPr>
          <p:cNvPr id="5" name="Picture 4" descr="2198_step6_4c9a501b78f96.jpg"/>
          <p:cNvPicPr>
            <a:picLocks noChangeAspect="1"/>
          </p:cNvPicPr>
          <p:nvPr/>
        </p:nvPicPr>
        <p:blipFill>
          <a:blip r:embed="rId3" cstate="print"/>
          <a:stretch>
            <a:fillRect/>
          </a:stretch>
        </p:blipFill>
        <p:spPr>
          <a:xfrm>
            <a:off x="4713430" y="914400"/>
            <a:ext cx="3702263" cy="4800600"/>
          </a:xfrm>
          <a:prstGeom prst="rect">
            <a:avLst/>
          </a:prstGeom>
        </p:spPr>
      </p:pic>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3396590993_7c8de8688d_o.jpg"/>
          <p:cNvPicPr>
            <a:picLocks noChangeAspect="1"/>
          </p:cNvPicPr>
          <p:nvPr/>
        </p:nvPicPr>
        <p:blipFill>
          <a:blip r:embed="rId2" cstate="print"/>
          <a:stretch>
            <a:fillRect/>
          </a:stretch>
        </p:blipFill>
        <p:spPr>
          <a:xfrm>
            <a:off x="838200" y="838200"/>
            <a:ext cx="3127513" cy="4495800"/>
          </a:xfrm>
          <a:prstGeom prst="rect">
            <a:avLst/>
          </a:prstGeom>
        </p:spPr>
      </p:pic>
      <p:pic>
        <p:nvPicPr>
          <p:cNvPr id="5" name="Picture 4" descr="Andy-Warhol2.jpg"/>
          <p:cNvPicPr>
            <a:picLocks noChangeAspect="1"/>
          </p:cNvPicPr>
          <p:nvPr/>
        </p:nvPicPr>
        <p:blipFill>
          <a:blip r:embed="rId3" cstate="print"/>
          <a:stretch>
            <a:fillRect/>
          </a:stretch>
        </p:blipFill>
        <p:spPr>
          <a:xfrm>
            <a:off x="4876800" y="990600"/>
            <a:ext cx="3333750" cy="4067175"/>
          </a:xfrm>
          <a:prstGeom prst="rect">
            <a:avLst/>
          </a:prstGeom>
        </p:spPr>
      </p:pic>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ndy-warhol-pop-art-campbells.jpg"/>
          <p:cNvPicPr>
            <a:picLocks noChangeAspect="1"/>
          </p:cNvPicPr>
          <p:nvPr/>
        </p:nvPicPr>
        <p:blipFill>
          <a:blip r:embed="rId2" cstate="print"/>
          <a:stretch>
            <a:fillRect/>
          </a:stretch>
        </p:blipFill>
        <p:spPr>
          <a:xfrm>
            <a:off x="838200" y="609600"/>
            <a:ext cx="3048000" cy="5000625"/>
          </a:xfrm>
          <a:prstGeom prst="rect">
            <a:avLst/>
          </a:prstGeom>
        </p:spPr>
      </p:pic>
      <p:pic>
        <p:nvPicPr>
          <p:cNvPr id="5" name="Picture 4" descr="lily_wig_warhol_16x20_web.jpg"/>
          <p:cNvPicPr>
            <a:picLocks noChangeAspect="1"/>
          </p:cNvPicPr>
          <p:nvPr/>
        </p:nvPicPr>
        <p:blipFill>
          <a:blip r:embed="rId3" cstate="print"/>
          <a:stretch>
            <a:fillRect/>
          </a:stretch>
        </p:blipFill>
        <p:spPr>
          <a:xfrm>
            <a:off x="4114800" y="457200"/>
            <a:ext cx="4226811" cy="5126518"/>
          </a:xfrm>
          <a:prstGeom prst="rect">
            <a:avLst/>
          </a:prstGeom>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Coca-Cola-Art_Warhol4.jpg"/>
          <p:cNvPicPr>
            <a:picLocks noChangeAspect="1"/>
          </p:cNvPicPr>
          <p:nvPr/>
        </p:nvPicPr>
        <p:blipFill>
          <a:blip r:embed="rId2" cstate="print"/>
          <a:stretch>
            <a:fillRect/>
          </a:stretch>
        </p:blipFill>
        <p:spPr>
          <a:xfrm>
            <a:off x="4343400" y="533400"/>
            <a:ext cx="3948765" cy="5867400"/>
          </a:xfrm>
          <a:prstGeom prst="rect">
            <a:avLst/>
          </a:prstGeom>
        </p:spPr>
      </p:pic>
      <p:sp>
        <p:nvSpPr>
          <p:cNvPr id="5" name="TextBox 4"/>
          <p:cNvSpPr txBox="1"/>
          <p:nvPr/>
        </p:nvSpPr>
        <p:spPr>
          <a:xfrm>
            <a:off x="228600" y="533400"/>
            <a:ext cx="3962400" cy="5940088"/>
          </a:xfrm>
          <a:prstGeom prst="rect">
            <a:avLst/>
          </a:prstGeom>
          <a:noFill/>
        </p:spPr>
        <p:txBody>
          <a:bodyPr wrap="square" rtlCol="0">
            <a:spAutoFit/>
          </a:bodyPr>
          <a:lstStyle/>
          <a:p>
            <a:pPr algn="ctr"/>
            <a:r>
              <a:rPr lang="en-US" sz="2000" dirty="0" smtClean="0"/>
              <a:t>Andy attended prestigious Carnegie Melon Institute of Technology which is now Carnegie Melon University. He struggled with most of his classes because his English was poor. He had never learned English very well because his mom insisted on speaking her native language at home. The University dropped Andy after his freshman year so that room could be made for returning veterans who would soon be coming to school on the GI Bill. However Andy saved his college education when he took a summer school art class  and created some outstanding works that not only got him readmitted to college but he was rewarded a partial art scholarship.</a:t>
            </a:r>
            <a:endParaRPr lang="en-US" sz="2000"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bookandywarhol-1.jpg"/>
          <p:cNvPicPr>
            <a:picLocks noChangeAspect="1"/>
          </p:cNvPicPr>
          <p:nvPr/>
        </p:nvPicPr>
        <p:blipFill>
          <a:blip r:embed="rId2" cstate="print"/>
          <a:stretch>
            <a:fillRect/>
          </a:stretch>
        </p:blipFill>
        <p:spPr>
          <a:xfrm>
            <a:off x="228600" y="304800"/>
            <a:ext cx="3511296" cy="4800600"/>
          </a:xfrm>
          <a:prstGeom prst="rect">
            <a:avLst/>
          </a:prstGeom>
        </p:spPr>
      </p:pic>
      <p:pic>
        <p:nvPicPr>
          <p:cNvPr id="5" name="Picture 4" descr="warhol2.jpg"/>
          <p:cNvPicPr>
            <a:picLocks noChangeAspect="1"/>
          </p:cNvPicPr>
          <p:nvPr/>
        </p:nvPicPr>
        <p:blipFill>
          <a:blip r:embed="rId3" cstate="print"/>
          <a:stretch>
            <a:fillRect/>
          </a:stretch>
        </p:blipFill>
        <p:spPr>
          <a:xfrm>
            <a:off x="3886200" y="304800"/>
            <a:ext cx="4703254" cy="3276600"/>
          </a:xfrm>
          <a:prstGeom prst="rect">
            <a:avLst/>
          </a:prstGeom>
        </p:spPr>
      </p:pic>
      <p:sp>
        <p:nvSpPr>
          <p:cNvPr id="7" name="TextBox 6"/>
          <p:cNvSpPr txBox="1"/>
          <p:nvPr/>
        </p:nvSpPr>
        <p:spPr>
          <a:xfrm>
            <a:off x="3886200" y="3886200"/>
            <a:ext cx="4724400" cy="2585323"/>
          </a:xfrm>
          <a:prstGeom prst="rect">
            <a:avLst/>
          </a:prstGeom>
          <a:noFill/>
        </p:spPr>
        <p:txBody>
          <a:bodyPr wrap="square" rtlCol="0">
            <a:spAutoFit/>
          </a:bodyPr>
          <a:lstStyle/>
          <a:p>
            <a:pPr algn="ctr"/>
            <a:r>
              <a:rPr lang="en-US" dirty="0" smtClean="0"/>
              <a:t>After college Andy decided to move to New York City to increase his opportunities for a job as a commercial artist. On his second day in NY Andy found work at Glamour magazine drawing illustrations for an article they were doing on woman’s shoes. He found more work through other magazines such as Vogue, Harper’s Bazaar and designed book jackets and holiday greeting cards.</a:t>
            </a:r>
            <a:endParaRPr lang="en-US"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ndystory.jpg"/>
          <p:cNvPicPr>
            <a:picLocks noChangeAspect="1"/>
          </p:cNvPicPr>
          <p:nvPr/>
        </p:nvPicPr>
        <p:blipFill>
          <a:blip r:embed="rId2" cstate="print"/>
          <a:stretch>
            <a:fillRect/>
          </a:stretch>
        </p:blipFill>
        <p:spPr>
          <a:xfrm>
            <a:off x="685800" y="228600"/>
            <a:ext cx="7696200" cy="4912468"/>
          </a:xfrm>
          <a:prstGeom prst="rect">
            <a:avLst/>
          </a:prstGeom>
        </p:spPr>
      </p:pic>
      <p:sp>
        <p:nvSpPr>
          <p:cNvPr id="6" name="TextBox 5"/>
          <p:cNvSpPr txBox="1"/>
          <p:nvPr/>
        </p:nvSpPr>
        <p:spPr>
          <a:xfrm>
            <a:off x="685800" y="5410200"/>
            <a:ext cx="7696200" cy="1200329"/>
          </a:xfrm>
          <a:prstGeom prst="rect">
            <a:avLst/>
          </a:prstGeom>
          <a:noFill/>
        </p:spPr>
        <p:txBody>
          <a:bodyPr wrap="square" rtlCol="0">
            <a:spAutoFit/>
          </a:bodyPr>
          <a:lstStyle/>
          <a:p>
            <a:pPr algn="ctr"/>
            <a:r>
              <a:rPr lang="en-US" dirty="0" smtClean="0"/>
              <a:t>While living in NY Andy made two significant changes to his persona. When the “A” was left off of his last name accidently in an article, he liked it so much that he decided to keep it off and Warhol was now his last name. He also battled with hair loss at a very early age and started to wear wigs.</a:t>
            </a:r>
            <a:endParaRPr lang="en-US"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warhol-campbellsoup-screenprint-1968.jpg"/>
          <p:cNvPicPr>
            <a:picLocks noChangeAspect="1"/>
          </p:cNvPicPr>
          <p:nvPr/>
        </p:nvPicPr>
        <p:blipFill>
          <a:blip r:embed="rId2" cstate="print"/>
          <a:stretch>
            <a:fillRect/>
          </a:stretch>
        </p:blipFill>
        <p:spPr>
          <a:xfrm>
            <a:off x="381000" y="381000"/>
            <a:ext cx="4038600" cy="6096000"/>
          </a:xfrm>
          <a:prstGeom prst="rect">
            <a:avLst/>
          </a:prstGeom>
        </p:spPr>
      </p:pic>
      <p:sp>
        <p:nvSpPr>
          <p:cNvPr id="7" name="TextBox 6"/>
          <p:cNvSpPr txBox="1"/>
          <p:nvPr/>
        </p:nvSpPr>
        <p:spPr>
          <a:xfrm>
            <a:off x="4572000" y="1066800"/>
            <a:ext cx="4114800" cy="4893647"/>
          </a:xfrm>
          <a:prstGeom prst="rect">
            <a:avLst/>
          </a:prstGeom>
          <a:noFill/>
        </p:spPr>
        <p:txBody>
          <a:bodyPr wrap="square" rtlCol="0">
            <a:spAutoFit/>
          </a:bodyPr>
          <a:lstStyle/>
          <a:p>
            <a:pPr algn="ctr"/>
            <a:r>
              <a:rPr lang="en-US" sz="2400" dirty="0" smtClean="0"/>
              <a:t>Andy began to see success and in June of 1952 he opened his first gallery show called “15 Drawings Based on the Writings of Truman Capote”. His popularity continued to grow and he moved from creating commercial art to creating his own Pop Art. In 1961, Andy did his first serial work with Campbell's soup cans. This would become the image that he would best known for.</a:t>
            </a:r>
            <a:endParaRPr lang="en-US" sz="2400"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ndywarholbrillo.jpg"/>
          <p:cNvPicPr>
            <a:picLocks noChangeAspect="1"/>
          </p:cNvPicPr>
          <p:nvPr/>
        </p:nvPicPr>
        <p:blipFill>
          <a:blip r:embed="rId2" cstate="print"/>
          <a:stretch>
            <a:fillRect/>
          </a:stretch>
        </p:blipFill>
        <p:spPr>
          <a:xfrm>
            <a:off x="457200" y="228600"/>
            <a:ext cx="3571875" cy="4572000"/>
          </a:xfrm>
          <a:prstGeom prst="rect">
            <a:avLst/>
          </a:prstGeom>
        </p:spPr>
      </p:pic>
      <p:pic>
        <p:nvPicPr>
          <p:cNvPr id="5" name="Picture 4" descr="Andy-Warhol-Coca-Cola-4-Large-Coca-Cola-1962-e1289167238451.jpg"/>
          <p:cNvPicPr>
            <a:picLocks noChangeAspect="1"/>
          </p:cNvPicPr>
          <p:nvPr/>
        </p:nvPicPr>
        <p:blipFill>
          <a:blip r:embed="rId3" cstate="print"/>
          <a:stretch>
            <a:fillRect/>
          </a:stretch>
        </p:blipFill>
        <p:spPr>
          <a:xfrm>
            <a:off x="4800600" y="228599"/>
            <a:ext cx="3276600" cy="4721283"/>
          </a:xfrm>
          <a:prstGeom prst="rect">
            <a:avLst/>
          </a:prstGeom>
        </p:spPr>
      </p:pic>
      <p:sp>
        <p:nvSpPr>
          <p:cNvPr id="6" name="TextBox 5"/>
          <p:cNvSpPr txBox="1"/>
          <p:nvPr/>
        </p:nvSpPr>
        <p:spPr>
          <a:xfrm>
            <a:off x="457200" y="5105400"/>
            <a:ext cx="7848600" cy="1569660"/>
          </a:xfrm>
          <a:prstGeom prst="rect">
            <a:avLst/>
          </a:prstGeom>
          <a:noFill/>
        </p:spPr>
        <p:txBody>
          <a:bodyPr wrap="square" rtlCol="0">
            <a:spAutoFit/>
          </a:bodyPr>
          <a:lstStyle/>
          <a:p>
            <a:pPr algn="ctr"/>
            <a:r>
              <a:rPr lang="en-US" sz="3200" dirty="0" smtClean="0"/>
              <a:t>Andy continued to paint household items including coffee cans, coca cola bottles, dollar bills and other every day items. </a:t>
            </a:r>
            <a:endParaRPr lang="en-US" sz="3200"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100_cans.jpg"/>
          <p:cNvPicPr>
            <a:picLocks noChangeAspect="1"/>
          </p:cNvPicPr>
          <p:nvPr/>
        </p:nvPicPr>
        <p:blipFill>
          <a:blip r:embed="rId2" cstate="print"/>
          <a:stretch>
            <a:fillRect/>
          </a:stretch>
        </p:blipFill>
        <p:spPr>
          <a:xfrm>
            <a:off x="4800600" y="381000"/>
            <a:ext cx="3986339" cy="5562600"/>
          </a:xfrm>
          <a:prstGeom prst="rect">
            <a:avLst/>
          </a:prstGeom>
        </p:spPr>
      </p:pic>
      <p:sp>
        <p:nvSpPr>
          <p:cNvPr id="5" name="TextBox 4"/>
          <p:cNvSpPr txBox="1"/>
          <p:nvPr/>
        </p:nvSpPr>
        <p:spPr>
          <a:xfrm>
            <a:off x="457200" y="914400"/>
            <a:ext cx="3733800" cy="1938992"/>
          </a:xfrm>
          <a:prstGeom prst="rect">
            <a:avLst/>
          </a:prstGeom>
          <a:noFill/>
        </p:spPr>
        <p:txBody>
          <a:bodyPr wrap="square" rtlCol="0">
            <a:spAutoFit/>
          </a:bodyPr>
          <a:lstStyle/>
          <a:p>
            <a:pPr algn="ctr"/>
            <a:r>
              <a:rPr lang="en-US" sz="2400" dirty="0" smtClean="0"/>
              <a:t>Andy moved from painting single images to incorporating the popular style of repeated reproduction. </a:t>
            </a:r>
            <a:endParaRPr lang="en-US" sz="2400" dirty="0"/>
          </a:p>
        </p:txBody>
      </p:sp>
      <p:pic>
        <p:nvPicPr>
          <p:cNvPr id="6" name="Picture 5" descr="Andy_Warhol-_Campbells_Soup.jpg"/>
          <p:cNvPicPr>
            <a:picLocks noChangeAspect="1"/>
          </p:cNvPicPr>
          <p:nvPr/>
        </p:nvPicPr>
        <p:blipFill>
          <a:blip r:embed="rId3" cstate="print"/>
          <a:stretch>
            <a:fillRect/>
          </a:stretch>
        </p:blipFill>
        <p:spPr>
          <a:xfrm>
            <a:off x="152400" y="3200400"/>
            <a:ext cx="4381500" cy="2628900"/>
          </a:xfrm>
          <a:prstGeom prst="rect">
            <a:avLst/>
          </a:prstGeom>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1422</TotalTime>
  <Words>942</Words>
  <Application>Microsoft Office PowerPoint</Application>
  <PresentationFormat>On-screen Show (4:3)</PresentationFormat>
  <Paragraphs>33</Paragraphs>
  <Slides>32</Slides>
  <Notes>0</Notes>
  <HiddenSlides>0</HiddenSlides>
  <MMClips>0</MMClips>
  <ScaleCrop>false</ScaleCrop>
  <HeadingPairs>
    <vt:vector size="4" baseType="variant">
      <vt:variant>
        <vt:lpstr>Theme</vt:lpstr>
      </vt:variant>
      <vt:variant>
        <vt:i4>1</vt:i4>
      </vt:variant>
      <vt:variant>
        <vt:lpstr>Slide Titles</vt:lpstr>
      </vt:variant>
      <vt:variant>
        <vt:i4>32</vt:i4>
      </vt:variant>
    </vt:vector>
  </HeadingPairs>
  <TitlesOfParts>
    <vt:vector size="33" baseType="lpstr">
      <vt:lpstr>Office Theme</vt:lpstr>
      <vt:lpstr>Andy Warhol</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lpstr>Slide 21</vt:lpstr>
      <vt:lpstr>Slide 22</vt:lpstr>
      <vt:lpstr>Slide 23</vt:lpstr>
      <vt:lpstr>Slide 24</vt:lpstr>
      <vt:lpstr>Slide 25</vt:lpstr>
      <vt:lpstr>Slide 26</vt:lpstr>
      <vt:lpstr>Slide 27</vt:lpstr>
      <vt:lpstr>Slide 28</vt:lpstr>
      <vt:lpstr>Slide 29</vt:lpstr>
      <vt:lpstr>Slide 30</vt:lpstr>
      <vt:lpstr>Slide 31</vt:lpstr>
      <vt:lpstr>Slide 32</vt:lpstr>
    </vt:vector>
  </TitlesOfParts>
  <Company>Lee County Schools</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Andy Warhol</dc:title>
  <dc:creator>jstouffer</dc:creator>
  <cp:lastModifiedBy>jstouffer</cp:lastModifiedBy>
  <cp:revision>53</cp:revision>
  <dcterms:created xsi:type="dcterms:W3CDTF">2011-02-17T20:54:38Z</dcterms:created>
  <dcterms:modified xsi:type="dcterms:W3CDTF">2012-04-24T14:10:10Z</dcterms:modified>
</cp:coreProperties>
</file>